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imes New Roman Condensed Italics" charset="1" panose="02030506070405090303"/>
      <p:regular r:id="rId22"/>
    </p:embeddedFont>
    <p:embeddedFont>
      <p:font typeface="Times New Roman Condensed" charset="1" panose="02030506070405020303"/>
      <p:regular r:id="rId23"/>
    </p:embeddedFont>
    <p:embeddedFont>
      <p:font typeface="Times New Roman Condensed Bold" charset="1" panose="02030806070405020303"/>
      <p:regular r:id="rId24"/>
    </p:embeddedFont>
    <p:embeddedFont>
      <p:font typeface="Above the Beyond Script"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Freeform 2" id="2"/>
          <p:cNvSpPr/>
          <p:nvPr/>
        </p:nvSpPr>
        <p:spPr>
          <a:xfrm flipH="false" flipV="false" rot="0">
            <a:off x="14311946" y="-595069"/>
            <a:ext cx="5183575" cy="4325929"/>
          </a:xfrm>
          <a:custGeom>
            <a:avLst/>
            <a:gdLst/>
            <a:ahLst/>
            <a:cxnLst/>
            <a:rect r="r" b="b" t="t" l="l"/>
            <a:pathLst>
              <a:path h="4325929" w="5183575">
                <a:moveTo>
                  <a:pt x="0" y="0"/>
                </a:moveTo>
                <a:lnTo>
                  <a:pt x="5183575" y="0"/>
                </a:lnTo>
                <a:lnTo>
                  <a:pt x="5183575" y="4325929"/>
                </a:lnTo>
                <a:lnTo>
                  <a:pt x="0" y="43259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252368" y="6274925"/>
            <a:ext cx="4711702" cy="4889502"/>
          </a:xfrm>
          <a:custGeom>
            <a:avLst/>
            <a:gdLst/>
            <a:ahLst/>
            <a:cxnLst/>
            <a:rect r="r" b="b" t="t" l="l"/>
            <a:pathLst>
              <a:path h="4889502" w="4711702">
                <a:moveTo>
                  <a:pt x="0" y="0"/>
                </a:moveTo>
                <a:lnTo>
                  <a:pt x="4711702" y="0"/>
                </a:lnTo>
                <a:lnTo>
                  <a:pt x="4711702" y="4889502"/>
                </a:lnTo>
                <a:lnTo>
                  <a:pt x="0" y="4889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14793960" y="6654897"/>
            <a:ext cx="5379724" cy="5479349"/>
          </a:xfrm>
          <a:custGeom>
            <a:avLst/>
            <a:gdLst/>
            <a:ahLst/>
            <a:cxnLst/>
            <a:rect r="r" b="b" t="t" l="l"/>
            <a:pathLst>
              <a:path h="5479349" w="5379724">
                <a:moveTo>
                  <a:pt x="0" y="5479349"/>
                </a:moveTo>
                <a:lnTo>
                  <a:pt x="5379724" y="5479349"/>
                </a:lnTo>
                <a:lnTo>
                  <a:pt x="5379724" y="0"/>
                </a:lnTo>
                <a:lnTo>
                  <a:pt x="0" y="0"/>
                </a:lnTo>
                <a:lnTo>
                  <a:pt x="0" y="547934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1642366" y="-1675552"/>
            <a:ext cx="5342131" cy="5772440"/>
          </a:xfrm>
          <a:custGeom>
            <a:avLst/>
            <a:gdLst/>
            <a:ahLst/>
            <a:cxnLst/>
            <a:rect r="r" b="b" t="t" l="l"/>
            <a:pathLst>
              <a:path h="5772440" w="5342131">
                <a:moveTo>
                  <a:pt x="0" y="0"/>
                </a:moveTo>
                <a:lnTo>
                  <a:pt x="5342132" y="0"/>
                </a:lnTo>
                <a:lnTo>
                  <a:pt x="5342132" y="5772440"/>
                </a:lnTo>
                <a:lnTo>
                  <a:pt x="0" y="57724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900892" y="4253203"/>
            <a:ext cx="14800250" cy="1771069"/>
          </a:xfrm>
          <a:prstGeom prst="rect">
            <a:avLst/>
          </a:prstGeom>
        </p:spPr>
        <p:txBody>
          <a:bodyPr anchor="t" rtlCol="false" tIns="0" lIns="0" bIns="0" rIns="0">
            <a:spAutoFit/>
          </a:bodyPr>
          <a:lstStyle/>
          <a:p>
            <a:pPr algn="ctr">
              <a:lnSpc>
                <a:spcPts val="11602"/>
              </a:lnSpc>
            </a:pPr>
            <a:r>
              <a:rPr lang="en-US" sz="11602" i="true" spc="348">
                <a:solidFill>
                  <a:srgbClr val="CAA7D9"/>
                </a:solidFill>
                <a:latin typeface="Times New Roman Condensed Italics"/>
                <a:ea typeface="Times New Roman Condensed Italics"/>
                <a:cs typeface="Times New Roman Condensed Italics"/>
                <a:sym typeface="Times New Roman Condensed Italics"/>
              </a:rPr>
              <a:t>Color Stack Challenge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Freeform 2" id="2"/>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59172" y="3331814"/>
            <a:ext cx="12885683"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pygame.KEYDOWN + pygame.K_SPACE </a:t>
            </a:r>
          </a:p>
        </p:txBody>
      </p:sp>
      <p:sp>
        <p:nvSpPr>
          <p:cNvPr name="TextBox 5" id="5"/>
          <p:cNvSpPr txBox="true"/>
          <p:nvPr/>
        </p:nvSpPr>
        <p:spPr>
          <a:xfrm rot="0">
            <a:off x="-1031551" y="2341214"/>
            <a:ext cx="16373365"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 pygame.display.set_caption("Color Stack Challenge") </a:t>
            </a:r>
          </a:p>
        </p:txBody>
      </p:sp>
      <p:sp>
        <p:nvSpPr>
          <p:cNvPr name="TextBox 6" id="6"/>
          <p:cNvSpPr txBox="true"/>
          <p:nvPr/>
        </p:nvSpPr>
        <p:spPr>
          <a:xfrm rot="0">
            <a:off x="-692002" y="1350614"/>
            <a:ext cx="14269687"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pygame.display.set_mode((WIDTH, HEIGHT))</a:t>
            </a:r>
          </a:p>
        </p:txBody>
      </p:sp>
      <p:sp>
        <p:nvSpPr>
          <p:cNvPr name="TextBox 7" id="7"/>
          <p:cNvSpPr txBox="true"/>
          <p:nvPr/>
        </p:nvSpPr>
        <p:spPr>
          <a:xfrm rot="0">
            <a:off x="1988116" y="360014"/>
            <a:ext cx="2625209"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pygame.init() </a:t>
            </a:r>
          </a:p>
        </p:txBody>
      </p:sp>
      <p:sp>
        <p:nvSpPr>
          <p:cNvPr name="TextBox 8" id="8"/>
          <p:cNvSpPr txBox="true"/>
          <p:nvPr/>
        </p:nvSpPr>
        <p:spPr>
          <a:xfrm rot="0">
            <a:off x="2000320" y="4322414"/>
            <a:ext cx="3742254"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screen.fill(WHITE) </a:t>
            </a:r>
          </a:p>
        </p:txBody>
      </p:sp>
      <p:sp>
        <p:nvSpPr>
          <p:cNvPr name="TextBox 9" id="9"/>
          <p:cNvSpPr txBox="true"/>
          <p:nvPr/>
        </p:nvSpPr>
        <p:spPr>
          <a:xfrm rot="0">
            <a:off x="0" y="5122514"/>
            <a:ext cx="13892146"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pygame.draw.rect(screen, color, (x, y, width, height)) </a:t>
            </a:r>
          </a:p>
        </p:txBody>
      </p:sp>
      <p:sp>
        <p:nvSpPr>
          <p:cNvPr name="TextBox 10" id="10"/>
          <p:cNvSpPr txBox="true"/>
          <p:nvPr/>
        </p:nvSpPr>
        <p:spPr>
          <a:xfrm rot="0">
            <a:off x="838151" y="6208364"/>
            <a:ext cx="7733739"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font.render(text, True, color) </a:t>
            </a:r>
          </a:p>
        </p:txBody>
      </p:sp>
      <p:sp>
        <p:nvSpPr>
          <p:cNvPr name="TextBox 11" id="11"/>
          <p:cNvSpPr txBox="true"/>
          <p:nvPr/>
        </p:nvSpPr>
        <p:spPr>
          <a:xfrm rot="0">
            <a:off x="1420775" y="7246589"/>
            <a:ext cx="5762122"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screen.blit(text, position) </a:t>
            </a:r>
          </a:p>
        </p:txBody>
      </p:sp>
      <p:sp>
        <p:nvSpPr>
          <p:cNvPr name="TextBox 12" id="12"/>
          <p:cNvSpPr txBox="true"/>
          <p:nvPr/>
        </p:nvSpPr>
        <p:spPr>
          <a:xfrm rot="0">
            <a:off x="2511813" y="8284814"/>
            <a:ext cx="4643319"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pygame.display.update() </a:t>
            </a:r>
          </a:p>
        </p:txBody>
      </p:sp>
      <p:sp>
        <p:nvSpPr>
          <p:cNvPr name="TextBox 13" id="13"/>
          <p:cNvSpPr txBox="true"/>
          <p:nvPr/>
        </p:nvSpPr>
        <p:spPr>
          <a:xfrm rot="0">
            <a:off x="4053804" y="9182100"/>
            <a:ext cx="2624138"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pygame.quit()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TextBox 2" id="2"/>
          <p:cNvSpPr txBox="true"/>
          <p:nvPr/>
        </p:nvSpPr>
        <p:spPr>
          <a:xfrm rot="0">
            <a:off x="5730283" y="866775"/>
            <a:ext cx="6827434" cy="1381125"/>
          </a:xfrm>
          <a:prstGeom prst="rect">
            <a:avLst/>
          </a:prstGeom>
        </p:spPr>
        <p:txBody>
          <a:bodyPr anchor="t" rtlCol="false" tIns="0" lIns="0" bIns="0" rIns="0">
            <a:spAutoFit/>
          </a:bodyPr>
          <a:lstStyle/>
          <a:p>
            <a:pPr algn="l">
              <a:lnSpc>
                <a:spcPts val="9600"/>
              </a:lnSpc>
            </a:pPr>
            <a:r>
              <a:rPr lang="en-US" sz="8000" spc="240">
                <a:solidFill>
                  <a:srgbClr val="CAA7D9"/>
                </a:solidFill>
                <a:latin typeface="Times New Roman Condensed"/>
                <a:ea typeface="Times New Roman Condensed"/>
                <a:cs typeface="Times New Roman Condensed"/>
                <a:sym typeface="Times New Roman Condensed"/>
              </a:rPr>
              <a:t>EXPLANATION</a:t>
            </a:r>
          </a:p>
        </p:txBody>
      </p:sp>
      <p:sp>
        <p:nvSpPr>
          <p:cNvPr name="TextBox 3" id="3"/>
          <p:cNvSpPr txBox="true"/>
          <p:nvPr/>
        </p:nvSpPr>
        <p:spPr>
          <a:xfrm rot="0">
            <a:off x="1736160" y="2272256"/>
            <a:ext cx="15544504" cy="7098030"/>
          </a:xfrm>
          <a:prstGeom prst="rect">
            <a:avLst/>
          </a:prstGeom>
        </p:spPr>
        <p:txBody>
          <a:bodyPr anchor="t" rtlCol="false" tIns="0" lIns="0" bIns="0" rIns="0">
            <a:spAutoFit/>
          </a:bodyPr>
          <a:lstStyle/>
          <a:p>
            <a:pPr algn="l">
              <a:lnSpc>
                <a:spcPts val="6209"/>
              </a:lnSpc>
            </a:pPr>
            <a:r>
              <a:rPr lang="en-US" sz="4500" spc="135">
                <a:solidFill>
                  <a:srgbClr val="FFFFFF"/>
                </a:solidFill>
                <a:latin typeface="Times New Roman Condensed"/>
                <a:ea typeface="Times New Roman Condensed"/>
                <a:cs typeface="Times New Roman Condensed"/>
                <a:sym typeface="Times New Roman Condensed"/>
              </a:rPr>
              <a:t>The Colour Stack Challenge is a simple arcade-style game built using Python and Pygame. The game creates a window where colourful blocks move side to side across the screen. The player controls when to drop the block by pressing the SPACE key. If the block lands correctly on top of the previous one, it gets added to the stack and the player earns points. If it doesn’t align properly, the game ends and shows a “Game Over” message. This project helps understand how games work behind the scenes and gives hands-on experience with animations, object-oriented programming, and real time interaction in Python. </a:t>
            </a:r>
          </a:p>
        </p:txBody>
      </p:sp>
      <p:sp>
        <p:nvSpPr>
          <p:cNvPr name="Freeform 4" id="4"/>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Freeform 2" id="2"/>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37785" y="1529541"/>
            <a:ext cx="5092158" cy="7227919"/>
          </a:xfrm>
          <a:custGeom>
            <a:avLst/>
            <a:gdLst/>
            <a:ahLst/>
            <a:cxnLst/>
            <a:rect r="r" b="b" t="t" l="l"/>
            <a:pathLst>
              <a:path h="7227919" w="5092158">
                <a:moveTo>
                  <a:pt x="0" y="0"/>
                </a:moveTo>
                <a:lnTo>
                  <a:pt x="5092159" y="0"/>
                </a:lnTo>
                <a:lnTo>
                  <a:pt x="5092159" y="7227918"/>
                </a:lnTo>
                <a:lnTo>
                  <a:pt x="0" y="7227918"/>
                </a:lnTo>
                <a:lnTo>
                  <a:pt x="0" y="0"/>
                </a:lnTo>
                <a:close/>
              </a:path>
            </a:pathLst>
          </a:custGeom>
          <a:blipFill>
            <a:blip r:embed="rId6"/>
            <a:stretch>
              <a:fillRect l="0" t="0" r="0" b="0"/>
            </a:stretch>
          </a:blipFill>
        </p:spPr>
      </p:sp>
      <p:sp>
        <p:nvSpPr>
          <p:cNvPr name="Freeform 5" id="5"/>
          <p:cNvSpPr/>
          <p:nvPr/>
        </p:nvSpPr>
        <p:spPr>
          <a:xfrm flipH="false" flipV="false" rot="0">
            <a:off x="2229658" y="1529541"/>
            <a:ext cx="4759595" cy="7227919"/>
          </a:xfrm>
          <a:custGeom>
            <a:avLst/>
            <a:gdLst/>
            <a:ahLst/>
            <a:cxnLst/>
            <a:rect r="r" b="b" t="t" l="l"/>
            <a:pathLst>
              <a:path h="7227919" w="4759595">
                <a:moveTo>
                  <a:pt x="0" y="0"/>
                </a:moveTo>
                <a:lnTo>
                  <a:pt x="4759595" y="0"/>
                </a:lnTo>
                <a:lnTo>
                  <a:pt x="4759595" y="7227918"/>
                </a:lnTo>
                <a:lnTo>
                  <a:pt x="0" y="7227918"/>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Freeform 2" id="2"/>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99245" y="1752027"/>
            <a:ext cx="4892498" cy="7075927"/>
          </a:xfrm>
          <a:custGeom>
            <a:avLst/>
            <a:gdLst/>
            <a:ahLst/>
            <a:cxnLst/>
            <a:rect r="r" b="b" t="t" l="l"/>
            <a:pathLst>
              <a:path h="7075927" w="4892498">
                <a:moveTo>
                  <a:pt x="0" y="0"/>
                </a:moveTo>
                <a:lnTo>
                  <a:pt x="4892498" y="0"/>
                </a:lnTo>
                <a:lnTo>
                  <a:pt x="4892498" y="7075927"/>
                </a:lnTo>
                <a:lnTo>
                  <a:pt x="0" y="7075927"/>
                </a:lnTo>
                <a:lnTo>
                  <a:pt x="0" y="0"/>
                </a:lnTo>
                <a:close/>
              </a:path>
            </a:pathLst>
          </a:custGeom>
          <a:blipFill>
            <a:blip r:embed="rId6"/>
            <a:stretch>
              <a:fillRect l="0" t="0" r="0" b="0"/>
            </a:stretch>
          </a:blipFill>
        </p:spPr>
      </p:sp>
      <p:sp>
        <p:nvSpPr>
          <p:cNvPr name="Freeform 5" id="5"/>
          <p:cNvSpPr/>
          <p:nvPr/>
        </p:nvSpPr>
        <p:spPr>
          <a:xfrm flipH="false" flipV="false" rot="0">
            <a:off x="10114769" y="1752027"/>
            <a:ext cx="5345046" cy="7075927"/>
          </a:xfrm>
          <a:custGeom>
            <a:avLst/>
            <a:gdLst/>
            <a:ahLst/>
            <a:cxnLst/>
            <a:rect r="r" b="b" t="t" l="l"/>
            <a:pathLst>
              <a:path h="7075927" w="5345046">
                <a:moveTo>
                  <a:pt x="0" y="0"/>
                </a:moveTo>
                <a:lnTo>
                  <a:pt x="5345047" y="0"/>
                </a:lnTo>
                <a:lnTo>
                  <a:pt x="5345047" y="7075927"/>
                </a:lnTo>
                <a:lnTo>
                  <a:pt x="0" y="7075927"/>
                </a:lnTo>
                <a:lnTo>
                  <a:pt x="0" y="0"/>
                </a:lnTo>
                <a:close/>
              </a:path>
            </a:pathLst>
          </a:custGeom>
          <a:blipFill>
            <a:blip r:embed="rId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Freeform 2" id="2"/>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16304" y="1681491"/>
            <a:ext cx="5231456" cy="5231456"/>
          </a:xfrm>
          <a:custGeom>
            <a:avLst/>
            <a:gdLst/>
            <a:ahLst/>
            <a:cxnLst/>
            <a:rect r="r" b="b" t="t" l="l"/>
            <a:pathLst>
              <a:path h="5231456" w="5231456">
                <a:moveTo>
                  <a:pt x="0" y="0"/>
                </a:moveTo>
                <a:lnTo>
                  <a:pt x="5231456" y="0"/>
                </a:lnTo>
                <a:lnTo>
                  <a:pt x="5231456" y="5231456"/>
                </a:lnTo>
                <a:lnTo>
                  <a:pt x="0" y="5231456"/>
                </a:lnTo>
                <a:lnTo>
                  <a:pt x="0" y="0"/>
                </a:lnTo>
                <a:close/>
              </a:path>
            </a:pathLst>
          </a:custGeom>
          <a:blipFill>
            <a:blip r:embed="rId6"/>
            <a:stretch>
              <a:fillRect l="0" t="0" r="0" b="0"/>
            </a:stretch>
          </a:blipFill>
        </p:spPr>
      </p:sp>
      <p:sp>
        <p:nvSpPr>
          <p:cNvPr name="TextBox 5" id="5"/>
          <p:cNvSpPr txBox="true"/>
          <p:nvPr/>
        </p:nvSpPr>
        <p:spPr>
          <a:xfrm rot="0">
            <a:off x="7875110" y="2193577"/>
            <a:ext cx="5711696" cy="1038225"/>
          </a:xfrm>
          <a:prstGeom prst="rect">
            <a:avLst/>
          </a:prstGeom>
        </p:spPr>
        <p:txBody>
          <a:bodyPr anchor="t" rtlCol="false" tIns="0" lIns="0" bIns="0" rIns="0">
            <a:spAutoFit/>
          </a:bodyPr>
          <a:lstStyle/>
          <a:p>
            <a:pPr algn="ctr">
              <a:lnSpc>
                <a:spcPts val="7200"/>
              </a:lnSpc>
              <a:spcBef>
                <a:spcPct val="0"/>
              </a:spcBef>
            </a:pPr>
            <a:r>
              <a:rPr lang="en-US" b="true" sz="6000" spc="60">
                <a:solidFill>
                  <a:srgbClr val="CAA7D9"/>
                </a:solidFill>
                <a:latin typeface="Times New Roman Condensed Bold"/>
                <a:ea typeface="Times New Roman Condensed Bold"/>
                <a:cs typeface="Times New Roman Condensed Bold"/>
                <a:sym typeface="Times New Roman Condensed Bold"/>
              </a:rPr>
              <a:t>Scan the QR Code</a:t>
            </a:r>
          </a:p>
        </p:txBody>
      </p:sp>
      <p:sp>
        <p:nvSpPr>
          <p:cNvPr name="TextBox 6" id="6"/>
          <p:cNvSpPr txBox="true"/>
          <p:nvPr/>
        </p:nvSpPr>
        <p:spPr>
          <a:xfrm rot="0">
            <a:off x="9987427" y="3592369"/>
            <a:ext cx="5130061" cy="866775"/>
          </a:xfrm>
          <a:prstGeom prst="rect">
            <a:avLst/>
          </a:prstGeom>
        </p:spPr>
        <p:txBody>
          <a:bodyPr anchor="t" rtlCol="false" tIns="0" lIns="0" bIns="0" rIns="0">
            <a:spAutoFit/>
          </a:bodyPr>
          <a:lstStyle/>
          <a:p>
            <a:pPr algn="ctr">
              <a:lnSpc>
                <a:spcPts val="6000"/>
              </a:lnSpc>
              <a:spcBef>
                <a:spcPct val="0"/>
              </a:spcBef>
            </a:pPr>
            <a:r>
              <a:rPr lang="en-US" b="true" sz="5000" spc="50">
                <a:solidFill>
                  <a:srgbClr val="C5F4A4"/>
                </a:solidFill>
                <a:latin typeface="Times New Roman Condensed Bold"/>
                <a:ea typeface="Times New Roman Condensed Bold"/>
                <a:cs typeface="Times New Roman Condensed Bold"/>
                <a:sym typeface="Times New Roman Condensed Bold"/>
              </a:rPr>
              <a:t>Play and Enjoy!!!!!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2831" y="2541239"/>
            <a:ext cx="17942337" cy="4876800"/>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The Color Stack Challenge project demonstrates how a simple game can be created using Python and the Pygame library. Through this project, we explored the basics of game development, including object-oriented programming, real time user input handling, animation, and game logic. By building this game, we gained hands-on experience with key concepts like the game loop, event handling, collision checking, and rendering graphics on the screen. The project also helped improve logical thinking, problem-solving, and code structuring skills. Overall, this project serves as a great foundation for beginners in game development and opens up possibilities for more advanced features and games in the future. </a:t>
            </a:r>
          </a:p>
        </p:txBody>
      </p:sp>
      <p:sp>
        <p:nvSpPr>
          <p:cNvPr name="TextBox 5" id="5"/>
          <p:cNvSpPr txBox="true"/>
          <p:nvPr/>
        </p:nvSpPr>
        <p:spPr>
          <a:xfrm rot="0">
            <a:off x="5555311" y="1152788"/>
            <a:ext cx="6492412" cy="1381125"/>
          </a:xfrm>
          <a:prstGeom prst="rect">
            <a:avLst/>
          </a:prstGeom>
        </p:spPr>
        <p:txBody>
          <a:bodyPr anchor="t" rtlCol="false" tIns="0" lIns="0" bIns="0" rIns="0">
            <a:spAutoFit/>
          </a:bodyPr>
          <a:lstStyle/>
          <a:p>
            <a:pPr algn="ctr">
              <a:lnSpc>
                <a:spcPts val="9600"/>
              </a:lnSpc>
              <a:spcBef>
                <a:spcPct val="0"/>
              </a:spcBef>
            </a:pPr>
            <a:r>
              <a:rPr lang="en-US" b="true" sz="8000" spc="80">
                <a:solidFill>
                  <a:srgbClr val="CAA7D9"/>
                </a:solidFill>
                <a:latin typeface="Times New Roman Condensed Bold"/>
                <a:ea typeface="Times New Roman Condensed Bold"/>
                <a:cs typeface="Times New Roman Condensed Bold"/>
                <a:sym typeface="Times New Roman Condensed Bold"/>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TextBox 2" id="2"/>
          <p:cNvSpPr txBox="true"/>
          <p:nvPr/>
        </p:nvSpPr>
        <p:spPr>
          <a:xfrm rot="0">
            <a:off x="3045500" y="3350530"/>
            <a:ext cx="12197001" cy="3048000"/>
          </a:xfrm>
          <a:prstGeom prst="rect">
            <a:avLst/>
          </a:prstGeom>
        </p:spPr>
        <p:txBody>
          <a:bodyPr anchor="t" rtlCol="false" tIns="0" lIns="0" bIns="0" rIns="0">
            <a:spAutoFit/>
          </a:bodyPr>
          <a:lstStyle/>
          <a:p>
            <a:pPr algn="ctr">
              <a:lnSpc>
                <a:spcPts val="24000"/>
              </a:lnSpc>
              <a:spcBef>
                <a:spcPct val="0"/>
              </a:spcBef>
            </a:pPr>
            <a:r>
              <a:rPr lang="en-US" sz="20000" spc="200">
                <a:solidFill>
                  <a:srgbClr val="CAA7D9"/>
                </a:solidFill>
                <a:latin typeface="Above the Beyond Script"/>
                <a:ea typeface="Above the Beyond Script"/>
                <a:cs typeface="Above the Beyond Script"/>
                <a:sym typeface="Above the Beyond Script"/>
              </a:rPr>
              <a:t>Thankyou</a:t>
            </a:r>
          </a:p>
        </p:txBody>
      </p:sp>
      <p:sp>
        <p:nvSpPr>
          <p:cNvPr name="Freeform 3" id="3"/>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TextBox 2" id="2"/>
          <p:cNvSpPr txBox="true"/>
          <p:nvPr/>
        </p:nvSpPr>
        <p:spPr>
          <a:xfrm rot="0">
            <a:off x="2679866" y="960415"/>
            <a:ext cx="12727075" cy="1504950"/>
          </a:xfrm>
          <a:prstGeom prst="rect">
            <a:avLst/>
          </a:prstGeom>
        </p:spPr>
        <p:txBody>
          <a:bodyPr anchor="t" rtlCol="false" tIns="0" lIns="0" bIns="0" rIns="0">
            <a:spAutoFit/>
          </a:bodyPr>
          <a:lstStyle/>
          <a:p>
            <a:pPr algn="l">
              <a:lnSpc>
                <a:spcPts val="10559"/>
              </a:lnSpc>
            </a:pPr>
            <a:r>
              <a:rPr lang="en-US" sz="8799" spc="263">
                <a:solidFill>
                  <a:srgbClr val="CAA7D9"/>
                </a:solidFill>
                <a:latin typeface="Times New Roman Condensed"/>
                <a:ea typeface="Times New Roman Condensed"/>
                <a:cs typeface="Times New Roman Condensed"/>
                <a:sym typeface="Times New Roman Condensed"/>
              </a:rPr>
              <a:t>CONTENT</a:t>
            </a:r>
          </a:p>
        </p:txBody>
      </p:sp>
      <p:sp>
        <p:nvSpPr>
          <p:cNvPr name="Freeform 3" id="3"/>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653296" y="2339862"/>
            <a:ext cx="8634889" cy="923925"/>
          </a:xfrm>
          <a:prstGeom prst="rect">
            <a:avLst/>
          </a:prstGeom>
        </p:spPr>
        <p:txBody>
          <a:bodyPr anchor="t" rtlCol="false" tIns="0" lIns="0" bIns="0" rIns="0">
            <a:spAutoFit/>
          </a:bodyPr>
          <a:lstStyle/>
          <a:p>
            <a:pPr algn="l">
              <a:lnSpc>
                <a:spcPts val="6000"/>
              </a:lnSpc>
            </a:pPr>
            <a:r>
              <a:rPr lang="en-US" sz="6000" i="true" spc="180">
                <a:solidFill>
                  <a:srgbClr val="C5F4A4"/>
                </a:solidFill>
                <a:latin typeface="Times New Roman Condensed Italics"/>
                <a:ea typeface="Times New Roman Condensed Italics"/>
                <a:cs typeface="Times New Roman Condensed Italics"/>
                <a:sym typeface="Times New Roman Condensed Italics"/>
              </a:rPr>
              <a:t>Introduction</a:t>
            </a:r>
          </a:p>
        </p:txBody>
      </p:sp>
      <p:sp>
        <p:nvSpPr>
          <p:cNvPr name="AutoShape 5" id="5"/>
          <p:cNvSpPr/>
          <p:nvPr/>
        </p:nvSpPr>
        <p:spPr>
          <a:xfrm>
            <a:off x="2653289" y="3197112"/>
            <a:ext cx="12727075" cy="0"/>
          </a:xfrm>
          <a:prstGeom prst="line">
            <a:avLst/>
          </a:prstGeom>
          <a:ln cap="flat" w="38100">
            <a:solidFill>
              <a:srgbClr val="F2F2F2"/>
            </a:solidFill>
            <a:prstDash val="sysDash"/>
            <a:headEnd type="none" len="sm" w="sm"/>
            <a:tailEnd type="none" len="sm" w="sm"/>
          </a:ln>
        </p:spPr>
      </p:sp>
      <p:sp>
        <p:nvSpPr>
          <p:cNvPr name="TextBox 6" id="6"/>
          <p:cNvSpPr txBox="true"/>
          <p:nvPr/>
        </p:nvSpPr>
        <p:spPr>
          <a:xfrm rot="0">
            <a:off x="2653296" y="3324766"/>
            <a:ext cx="8634889" cy="923925"/>
          </a:xfrm>
          <a:prstGeom prst="rect">
            <a:avLst/>
          </a:prstGeom>
        </p:spPr>
        <p:txBody>
          <a:bodyPr anchor="t" rtlCol="false" tIns="0" lIns="0" bIns="0" rIns="0">
            <a:spAutoFit/>
          </a:bodyPr>
          <a:lstStyle/>
          <a:p>
            <a:pPr algn="l">
              <a:lnSpc>
                <a:spcPts val="6000"/>
              </a:lnSpc>
            </a:pPr>
            <a:r>
              <a:rPr lang="en-US" sz="6000" i="true" spc="180">
                <a:solidFill>
                  <a:srgbClr val="C5F4A4"/>
                </a:solidFill>
                <a:latin typeface="Times New Roman Condensed Italics"/>
                <a:ea typeface="Times New Roman Condensed Italics"/>
                <a:cs typeface="Times New Roman Condensed Italics"/>
                <a:sym typeface="Times New Roman Condensed Italics"/>
              </a:rPr>
              <a:t>Project Objectives</a:t>
            </a:r>
          </a:p>
        </p:txBody>
      </p:sp>
      <p:sp>
        <p:nvSpPr>
          <p:cNvPr name="AutoShape 7" id="7"/>
          <p:cNvSpPr/>
          <p:nvPr/>
        </p:nvSpPr>
        <p:spPr>
          <a:xfrm>
            <a:off x="2653289" y="4182017"/>
            <a:ext cx="12727075" cy="0"/>
          </a:xfrm>
          <a:prstGeom prst="line">
            <a:avLst/>
          </a:prstGeom>
          <a:ln cap="flat" w="38100">
            <a:solidFill>
              <a:srgbClr val="F2F2F2"/>
            </a:solidFill>
            <a:prstDash val="sysDash"/>
            <a:headEnd type="none" len="sm" w="sm"/>
            <a:tailEnd type="none" len="sm" w="sm"/>
          </a:ln>
        </p:spPr>
      </p:sp>
      <p:sp>
        <p:nvSpPr>
          <p:cNvPr name="TextBox 8" id="8"/>
          <p:cNvSpPr txBox="true"/>
          <p:nvPr/>
        </p:nvSpPr>
        <p:spPr>
          <a:xfrm rot="0">
            <a:off x="2653296" y="4309671"/>
            <a:ext cx="8634889" cy="923925"/>
          </a:xfrm>
          <a:prstGeom prst="rect">
            <a:avLst/>
          </a:prstGeom>
        </p:spPr>
        <p:txBody>
          <a:bodyPr anchor="t" rtlCol="false" tIns="0" lIns="0" bIns="0" rIns="0">
            <a:spAutoFit/>
          </a:bodyPr>
          <a:lstStyle/>
          <a:p>
            <a:pPr algn="l">
              <a:lnSpc>
                <a:spcPts val="6000"/>
              </a:lnSpc>
            </a:pPr>
            <a:r>
              <a:rPr lang="en-US" sz="6000" i="true" spc="180">
                <a:solidFill>
                  <a:srgbClr val="C5F4A4"/>
                </a:solidFill>
                <a:latin typeface="Times New Roman Condensed Italics"/>
                <a:ea typeface="Times New Roman Condensed Italics"/>
                <a:cs typeface="Times New Roman Condensed Italics"/>
                <a:sym typeface="Times New Roman Condensed Italics"/>
              </a:rPr>
              <a:t>Key Features &amp; Highlights</a:t>
            </a:r>
          </a:p>
        </p:txBody>
      </p:sp>
      <p:sp>
        <p:nvSpPr>
          <p:cNvPr name="AutoShape 9" id="9"/>
          <p:cNvSpPr/>
          <p:nvPr/>
        </p:nvSpPr>
        <p:spPr>
          <a:xfrm>
            <a:off x="2653289" y="5166921"/>
            <a:ext cx="12727075" cy="0"/>
          </a:xfrm>
          <a:prstGeom prst="line">
            <a:avLst/>
          </a:prstGeom>
          <a:ln cap="flat" w="38100">
            <a:solidFill>
              <a:srgbClr val="F2F2F2"/>
            </a:solidFill>
            <a:prstDash val="sysDash"/>
            <a:headEnd type="none" len="sm" w="sm"/>
            <a:tailEnd type="none" len="sm" w="sm"/>
          </a:ln>
        </p:spPr>
      </p:sp>
      <p:sp>
        <p:nvSpPr>
          <p:cNvPr name="TextBox 10" id="10"/>
          <p:cNvSpPr txBox="true"/>
          <p:nvPr/>
        </p:nvSpPr>
        <p:spPr>
          <a:xfrm rot="0">
            <a:off x="2653296" y="5294575"/>
            <a:ext cx="8634889" cy="923925"/>
          </a:xfrm>
          <a:prstGeom prst="rect">
            <a:avLst/>
          </a:prstGeom>
        </p:spPr>
        <p:txBody>
          <a:bodyPr anchor="t" rtlCol="false" tIns="0" lIns="0" bIns="0" rIns="0">
            <a:spAutoFit/>
          </a:bodyPr>
          <a:lstStyle/>
          <a:p>
            <a:pPr algn="l">
              <a:lnSpc>
                <a:spcPts val="6000"/>
              </a:lnSpc>
            </a:pPr>
            <a:r>
              <a:rPr lang="en-US" sz="6000" i="true" spc="180">
                <a:solidFill>
                  <a:srgbClr val="C5F4A4"/>
                </a:solidFill>
                <a:latin typeface="Times New Roman Condensed Italics"/>
                <a:ea typeface="Times New Roman Condensed Italics"/>
                <a:cs typeface="Times New Roman Condensed Italics"/>
                <a:sym typeface="Times New Roman Condensed Italics"/>
              </a:rPr>
              <a:t>Technologies Used</a:t>
            </a:r>
          </a:p>
        </p:txBody>
      </p:sp>
      <p:sp>
        <p:nvSpPr>
          <p:cNvPr name="AutoShape 11" id="11"/>
          <p:cNvSpPr/>
          <p:nvPr/>
        </p:nvSpPr>
        <p:spPr>
          <a:xfrm>
            <a:off x="2653289" y="6151825"/>
            <a:ext cx="12727075" cy="0"/>
          </a:xfrm>
          <a:prstGeom prst="line">
            <a:avLst/>
          </a:prstGeom>
          <a:ln cap="flat" w="38100">
            <a:solidFill>
              <a:srgbClr val="F2F2F2"/>
            </a:solidFill>
            <a:prstDash val="sysDash"/>
            <a:headEnd type="none" len="sm" w="sm"/>
            <a:tailEnd type="none" len="sm" w="sm"/>
          </a:ln>
        </p:spPr>
      </p:sp>
      <p:sp>
        <p:nvSpPr>
          <p:cNvPr name="TextBox 12" id="12"/>
          <p:cNvSpPr txBox="true"/>
          <p:nvPr/>
        </p:nvSpPr>
        <p:spPr>
          <a:xfrm rot="0">
            <a:off x="2653296" y="6279479"/>
            <a:ext cx="8634889" cy="923925"/>
          </a:xfrm>
          <a:prstGeom prst="rect">
            <a:avLst/>
          </a:prstGeom>
        </p:spPr>
        <p:txBody>
          <a:bodyPr anchor="t" rtlCol="false" tIns="0" lIns="0" bIns="0" rIns="0">
            <a:spAutoFit/>
          </a:bodyPr>
          <a:lstStyle/>
          <a:p>
            <a:pPr algn="l">
              <a:lnSpc>
                <a:spcPts val="6000"/>
              </a:lnSpc>
            </a:pPr>
            <a:r>
              <a:rPr lang="en-US" sz="6000" i="true" spc="180">
                <a:solidFill>
                  <a:srgbClr val="C5F4A4"/>
                </a:solidFill>
                <a:latin typeface="Times New Roman Condensed Italics"/>
                <a:ea typeface="Times New Roman Condensed Italics"/>
                <a:cs typeface="Times New Roman Condensed Italics"/>
                <a:sym typeface="Times New Roman Condensed Italics"/>
              </a:rPr>
              <a:t>Game Mechanics</a:t>
            </a:r>
          </a:p>
        </p:txBody>
      </p:sp>
      <p:sp>
        <p:nvSpPr>
          <p:cNvPr name="AutoShape 13" id="13"/>
          <p:cNvSpPr/>
          <p:nvPr/>
        </p:nvSpPr>
        <p:spPr>
          <a:xfrm>
            <a:off x="2653289" y="7136729"/>
            <a:ext cx="12727075" cy="0"/>
          </a:xfrm>
          <a:prstGeom prst="line">
            <a:avLst/>
          </a:prstGeom>
          <a:ln cap="flat" w="38100">
            <a:solidFill>
              <a:srgbClr val="F2F2F2"/>
            </a:solidFill>
            <a:prstDash val="sysDash"/>
            <a:headEnd type="none" len="sm" w="sm"/>
            <a:tailEnd type="none" len="sm" w="sm"/>
          </a:ln>
        </p:spPr>
      </p:sp>
      <p:sp>
        <p:nvSpPr>
          <p:cNvPr name="TextBox 14" id="14"/>
          <p:cNvSpPr txBox="true"/>
          <p:nvPr/>
        </p:nvSpPr>
        <p:spPr>
          <a:xfrm rot="0">
            <a:off x="2653296" y="7264384"/>
            <a:ext cx="8634889" cy="923925"/>
          </a:xfrm>
          <a:prstGeom prst="rect">
            <a:avLst/>
          </a:prstGeom>
        </p:spPr>
        <p:txBody>
          <a:bodyPr anchor="t" rtlCol="false" tIns="0" lIns="0" bIns="0" rIns="0">
            <a:spAutoFit/>
          </a:bodyPr>
          <a:lstStyle/>
          <a:p>
            <a:pPr algn="l">
              <a:lnSpc>
                <a:spcPts val="6000"/>
              </a:lnSpc>
            </a:pPr>
            <a:r>
              <a:rPr lang="en-US" sz="6000" i="true" spc="180">
                <a:solidFill>
                  <a:srgbClr val="C5F4A4"/>
                </a:solidFill>
                <a:latin typeface="Times New Roman Condensed Italics"/>
                <a:ea typeface="Times New Roman Condensed Italics"/>
                <a:cs typeface="Times New Roman Condensed Italics"/>
                <a:sym typeface="Times New Roman Condensed Italics"/>
              </a:rPr>
              <a:t>ADSA Concepts Implemented</a:t>
            </a:r>
          </a:p>
        </p:txBody>
      </p:sp>
      <p:sp>
        <p:nvSpPr>
          <p:cNvPr name="AutoShape 15" id="15"/>
          <p:cNvSpPr/>
          <p:nvPr/>
        </p:nvSpPr>
        <p:spPr>
          <a:xfrm>
            <a:off x="2653289" y="8121634"/>
            <a:ext cx="12727075" cy="0"/>
          </a:xfrm>
          <a:prstGeom prst="line">
            <a:avLst/>
          </a:prstGeom>
          <a:ln cap="flat" w="38100">
            <a:solidFill>
              <a:srgbClr val="F2F2F2"/>
            </a:solidFill>
            <a:prstDash val="sysDash"/>
            <a:headEnd type="none" len="sm" w="sm"/>
            <a:tailEnd type="none" len="sm" w="sm"/>
          </a:ln>
        </p:spPr>
      </p:sp>
      <p:sp>
        <p:nvSpPr>
          <p:cNvPr name="AutoShape 16" id="16"/>
          <p:cNvSpPr/>
          <p:nvPr/>
        </p:nvSpPr>
        <p:spPr>
          <a:xfrm>
            <a:off x="2653289" y="9106538"/>
            <a:ext cx="12727075" cy="0"/>
          </a:xfrm>
          <a:prstGeom prst="line">
            <a:avLst/>
          </a:prstGeom>
          <a:ln cap="flat" w="38100">
            <a:solidFill>
              <a:srgbClr val="F2F2F2"/>
            </a:solidFill>
            <a:prstDash val="sysDash"/>
            <a:headEnd type="none" len="sm" w="sm"/>
            <a:tailEnd type="none" len="sm" w="sm"/>
          </a:ln>
        </p:spPr>
      </p:sp>
      <p:sp>
        <p:nvSpPr>
          <p:cNvPr name="Freeform 17" id="17"/>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2579675" y="8131159"/>
            <a:ext cx="3208854" cy="1095375"/>
          </a:xfrm>
          <a:prstGeom prst="rect">
            <a:avLst/>
          </a:prstGeom>
        </p:spPr>
        <p:txBody>
          <a:bodyPr anchor="t" rtlCol="false" tIns="0" lIns="0" bIns="0" rIns="0">
            <a:spAutoFit/>
          </a:bodyPr>
          <a:lstStyle/>
          <a:p>
            <a:pPr algn="ctr">
              <a:lnSpc>
                <a:spcPts val="7679"/>
              </a:lnSpc>
              <a:spcBef>
                <a:spcPct val="0"/>
              </a:spcBef>
            </a:pPr>
            <a:r>
              <a:rPr lang="en-US" sz="6399" i="true" spc="63">
                <a:solidFill>
                  <a:srgbClr val="C5F4A4"/>
                </a:solidFill>
                <a:latin typeface="Times New Roman Condensed Italics"/>
                <a:ea typeface="Times New Roman Condensed Italics"/>
                <a:cs typeface="Times New Roman Condensed Italics"/>
                <a:sym typeface="Times New Roman Condensed Italics"/>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TextBox 2" id="2"/>
          <p:cNvSpPr txBox="true"/>
          <p:nvPr/>
        </p:nvSpPr>
        <p:spPr>
          <a:xfrm rot="0">
            <a:off x="3239750" y="866775"/>
            <a:ext cx="11808500" cy="1381125"/>
          </a:xfrm>
          <a:prstGeom prst="rect">
            <a:avLst/>
          </a:prstGeom>
        </p:spPr>
        <p:txBody>
          <a:bodyPr anchor="t" rtlCol="false" tIns="0" lIns="0" bIns="0" rIns="0">
            <a:spAutoFit/>
          </a:bodyPr>
          <a:lstStyle/>
          <a:p>
            <a:pPr algn="ctr">
              <a:lnSpc>
                <a:spcPts val="9600"/>
              </a:lnSpc>
            </a:pPr>
            <a:r>
              <a:rPr lang="en-US" sz="8000" spc="240">
                <a:solidFill>
                  <a:srgbClr val="CAA7D9"/>
                </a:solidFill>
                <a:latin typeface="Times New Roman Condensed"/>
                <a:ea typeface="Times New Roman Condensed"/>
                <a:cs typeface="Times New Roman Condensed"/>
                <a:sym typeface="Times New Roman Condensed"/>
              </a:rPr>
              <a:t>INTRODUCTION</a:t>
            </a:r>
          </a:p>
        </p:txBody>
      </p:sp>
      <p:sp>
        <p:nvSpPr>
          <p:cNvPr name="TextBox 3" id="3"/>
          <p:cNvSpPr txBox="true"/>
          <p:nvPr/>
        </p:nvSpPr>
        <p:spPr>
          <a:xfrm rot="0">
            <a:off x="1420775" y="2028825"/>
            <a:ext cx="16415832" cy="7151370"/>
          </a:xfrm>
          <a:prstGeom prst="rect">
            <a:avLst/>
          </a:prstGeom>
        </p:spPr>
        <p:txBody>
          <a:bodyPr anchor="t" rtlCol="false" tIns="0" lIns="0" bIns="0" rIns="0">
            <a:spAutoFit/>
          </a:bodyPr>
          <a:lstStyle/>
          <a:p>
            <a:pPr algn="just">
              <a:lnSpc>
                <a:spcPts val="6239"/>
              </a:lnSpc>
            </a:pPr>
            <a:r>
              <a:rPr lang="en-US" sz="3999" spc="39">
                <a:solidFill>
                  <a:srgbClr val="F2F2F2"/>
                </a:solidFill>
                <a:latin typeface="Times New Roman Condensed"/>
                <a:ea typeface="Times New Roman Condensed"/>
                <a:cs typeface="Times New Roman Condensed"/>
                <a:sym typeface="Times New Roman Condensed"/>
              </a:rPr>
              <a:t>In recent years, the development of simple yet engaging 2D games has gained popularity due to their ease of implementation and entertainment value. This project, titled "Color Stack Challenge", is a casual arcade-style game developed using Python and the Pygame library. It focuses on testing the player's timing and precision by requiring them to stack moving blocks as accurately as possible. With each successful placement, the player’s score increases, and the challenge intensifies as the stack grows taller. This project serves both as a learning experience for understanding game mechanics and as a foundation for building more complex games in the future. It is an excellent example of how a basic concept can be turned into an engaging gameplay experience using Python and Pygame. </a:t>
            </a:r>
          </a:p>
        </p:txBody>
      </p:sp>
      <p:sp>
        <p:nvSpPr>
          <p:cNvPr name="Freeform 4" id="4"/>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TextBox 2" id="2"/>
          <p:cNvSpPr txBox="true"/>
          <p:nvPr/>
        </p:nvSpPr>
        <p:spPr>
          <a:xfrm rot="0">
            <a:off x="1532578" y="1591709"/>
            <a:ext cx="9609718" cy="1381125"/>
          </a:xfrm>
          <a:prstGeom prst="rect">
            <a:avLst/>
          </a:prstGeom>
        </p:spPr>
        <p:txBody>
          <a:bodyPr anchor="t" rtlCol="false" tIns="0" lIns="0" bIns="0" rIns="0">
            <a:spAutoFit/>
          </a:bodyPr>
          <a:lstStyle/>
          <a:p>
            <a:pPr algn="l">
              <a:lnSpc>
                <a:spcPts val="9600"/>
              </a:lnSpc>
            </a:pPr>
            <a:r>
              <a:rPr lang="en-US" sz="8000" spc="240">
                <a:solidFill>
                  <a:srgbClr val="CAA7D9"/>
                </a:solidFill>
                <a:latin typeface="Times New Roman Condensed"/>
                <a:ea typeface="Times New Roman Condensed"/>
                <a:cs typeface="Times New Roman Condensed"/>
                <a:sym typeface="Times New Roman Condensed"/>
              </a:rPr>
              <a:t>PROJECT OBJECTIVE</a:t>
            </a:r>
          </a:p>
        </p:txBody>
      </p:sp>
      <p:sp>
        <p:nvSpPr>
          <p:cNvPr name="Freeform 3" id="3"/>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59826" y="3524476"/>
            <a:ext cx="14768349" cy="5845810"/>
          </a:xfrm>
          <a:prstGeom prst="rect">
            <a:avLst/>
          </a:prstGeom>
        </p:spPr>
        <p:txBody>
          <a:bodyPr anchor="t" rtlCol="false" tIns="0" lIns="0" bIns="0" rIns="0">
            <a:spAutoFit/>
          </a:bodyPr>
          <a:lstStyle/>
          <a:p>
            <a:pPr algn="ctr">
              <a:lnSpc>
                <a:spcPts val="5719"/>
              </a:lnSpc>
            </a:pPr>
          </a:p>
          <a:p>
            <a:pPr algn="ctr">
              <a:lnSpc>
                <a:spcPts val="5719"/>
              </a:lnSpc>
            </a:pPr>
            <a:r>
              <a:rPr lang="en-US" b="true" sz="3999" spc="39">
                <a:solidFill>
                  <a:srgbClr val="FFFFFF"/>
                </a:solidFill>
                <a:latin typeface="Times New Roman Condensed Bold"/>
                <a:ea typeface="Times New Roman Condensed Bold"/>
                <a:cs typeface="Times New Roman Condensed Bold"/>
                <a:sym typeface="Times New Roman Condensed Bold"/>
              </a:rPr>
              <a:t>Make a fun and easy block-stacking game using Python and Pygame.</a:t>
            </a:r>
          </a:p>
          <a:p>
            <a:pPr algn="ctr">
              <a:lnSpc>
                <a:spcPts val="5719"/>
              </a:lnSpc>
            </a:pPr>
            <a:r>
              <a:rPr lang="en-US" b="true" sz="3999" spc="39">
                <a:solidFill>
                  <a:srgbClr val="FFFFFF"/>
                </a:solidFill>
                <a:latin typeface="Times New Roman Condensed Bold"/>
                <a:ea typeface="Times New Roman Condensed Bold"/>
                <a:cs typeface="Times New Roman Condensed Bold"/>
                <a:sym typeface="Times New Roman Condensed Bold"/>
              </a:rPr>
              <a:t>Learn how games work by adding movement, player controls, and a scoring system.</a:t>
            </a:r>
          </a:p>
          <a:p>
            <a:pPr algn="ctr">
              <a:lnSpc>
                <a:spcPts val="5719"/>
              </a:lnSpc>
            </a:pPr>
            <a:r>
              <a:rPr lang="en-US" b="true" sz="3999" spc="39">
                <a:solidFill>
                  <a:srgbClr val="FFFFFF"/>
                </a:solidFill>
                <a:latin typeface="Times New Roman Condensed Bold"/>
                <a:ea typeface="Times New Roman Condensed Bold"/>
                <a:cs typeface="Times New Roman Condensed Bold"/>
                <a:sym typeface="Times New Roman Condensed Bold"/>
              </a:rPr>
              <a:t>Practice coding using object-oriented programming (OOP).</a:t>
            </a:r>
          </a:p>
          <a:p>
            <a:pPr algn="ctr">
              <a:lnSpc>
                <a:spcPts val="5719"/>
              </a:lnSpc>
            </a:pPr>
            <a:r>
              <a:rPr lang="en-US" b="true" sz="3999" spc="39">
                <a:solidFill>
                  <a:srgbClr val="FFFFFF"/>
                </a:solidFill>
                <a:latin typeface="Times New Roman Condensed Bold"/>
                <a:ea typeface="Times New Roman Condensed Bold"/>
                <a:cs typeface="Times New Roman Condensed Bold"/>
                <a:sym typeface="Times New Roman Condensed Bold"/>
              </a:rPr>
              <a:t>Boost your thinking, creativity, and problem-solving skills through game development.</a:t>
            </a:r>
          </a:p>
          <a:p>
            <a:pPr algn="ctr">
              <a:lnSpc>
                <a:spcPts val="57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TextBox 2" id="2"/>
          <p:cNvSpPr txBox="true"/>
          <p:nvPr/>
        </p:nvSpPr>
        <p:spPr>
          <a:xfrm rot="0">
            <a:off x="1028700" y="374048"/>
            <a:ext cx="13594067" cy="1381125"/>
          </a:xfrm>
          <a:prstGeom prst="rect">
            <a:avLst/>
          </a:prstGeom>
        </p:spPr>
        <p:txBody>
          <a:bodyPr anchor="t" rtlCol="false" tIns="0" lIns="0" bIns="0" rIns="0">
            <a:spAutoFit/>
          </a:bodyPr>
          <a:lstStyle/>
          <a:p>
            <a:pPr algn="ctr">
              <a:lnSpc>
                <a:spcPts val="9600"/>
              </a:lnSpc>
            </a:pPr>
            <a:r>
              <a:rPr lang="en-US" sz="8000" spc="240">
                <a:solidFill>
                  <a:srgbClr val="CAA7D9"/>
                </a:solidFill>
                <a:latin typeface="Times New Roman Condensed"/>
                <a:ea typeface="Times New Roman Condensed"/>
                <a:cs typeface="Times New Roman Condensed"/>
                <a:sym typeface="Times New Roman Condensed"/>
              </a:rPr>
              <a:t>HIGHLIGHTS OF THE PROJECT</a:t>
            </a:r>
          </a:p>
        </p:txBody>
      </p:sp>
      <p:sp>
        <p:nvSpPr>
          <p:cNvPr name="Freeform 3" id="3"/>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316180" y="2195211"/>
            <a:ext cx="14517637" cy="7562850"/>
          </a:xfrm>
          <a:prstGeom prst="rect">
            <a:avLst/>
          </a:prstGeom>
        </p:spPr>
        <p:txBody>
          <a:bodyPr anchor="t" rtlCol="false" tIns="0" lIns="0" bIns="0" rIns="0">
            <a:spAutoFit/>
          </a:bodyPr>
          <a:lstStyle/>
          <a:p>
            <a:pPr algn="just" marL="863599" indent="-431800" lvl="1">
              <a:lnSpc>
                <a:spcPts val="5999"/>
              </a:lnSpc>
              <a:buFont typeface="Arial"/>
              <a:buChar char="•"/>
            </a:pPr>
            <a:r>
              <a:rPr lang="en-US" sz="3999" spc="39">
                <a:solidFill>
                  <a:srgbClr val="F2F2F2"/>
                </a:solidFill>
                <a:latin typeface="Times New Roman Condensed"/>
                <a:ea typeface="Times New Roman Condensed"/>
                <a:cs typeface="Times New Roman Condensed"/>
                <a:sym typeface="Times New Roman Condensed"/>
              </a:rPr>
              <a:t>Fun Gameplay: Stack blocks with perfect timing.</a:t>
            </a:r>
          </a:p>
          <a:p>
            <a:pPr algn="just" marL="863599" indent="-431800" lvl="1">
              <a:lnSpc>
                <a:spcPts val="5999"/>
              </a:lnSpc>
              <a:buFont typeface="Arial"/>
              <a:buChar char="•"/>
            </a:pPr>
            <a:r>
              <a:rPr lang="en-US" sz="3999" spc="39">
                <a:solidFill>
                  <a:srgbClr val="F2F2F2"/>
                </a:solidFill>
                <a:latin typeface="Times New Roman Condensed"/>
                <a:ea typeface="Times New Roman Condensed"/>
                <a:cs typeface="Times New Roman Condensed"/>
                <a:sym typeface="Times New Roman Condensed"/>
              </a:rPr>
              <a:t>Colorful Design: Bright, random-colored blocks make it lively.</a:t>
            </a:r>
          </a:p>
          <a:p>
            <a:pPr algn="just" marL="863599" indent="-431800" lvl="1">
              <a:lnSpc>
                <a:spcPts val="5999"/>
              </a:lnSpc>
              <a:buFont typeface="Arial"/>
              <a:buChar char="•"/>
            </a:pPr>
            <a:r>
              <a:rPr lang="en-US" sz="3999" spc="39">
                <a:solidFill>
                  <a:srgbClr val="F2F2F2"/>
                </a:solidFill>
                <a:latin typeface="Times New Roman Condensed"/>
                <a:ea typeface="Times New Roman Condensed"/>
                <a:cs typeface="Times New Roman Condensed"/>
                <a:sym typeface="Times New Roman Condensed"/>
              </a:rPr>
              <a:t>Skill-Based: Align blocks accurately to keep going.</a:t>
            </a:r>
          </a:p>
          <a:p>
            <a:pPr algn="just" marL="863599" indent="-431800" lvl="1">
              <a:lnSpc>
                <a:spcPts val="5999"/>
              </a:lnSpc>
              <a:buFont typeface="Arial"/>
              <a:buChar char="•"/>
            </a:pPr>
            <a:r>
              <a:rPr lang="en-US" sz="3999" spc="39">
                <a:solidFill>
                  <a:srgbClr val="F2F2F2"/>
                </a:solidFill>
                <a:latin typeface="Times New Roman Condensed"/>
                <a:ea typeface="Times New Roman Condensed"/>
                <a:cs typeface="Times New Roman Condensed"/>
                <a:sym typeface="Times New Roman Condensed"/>
              </a:rPr>
              <a:t>Quick Controls: Press SPACE to drop blocks instantly.</a:t>
            </a:r>
          </a:p>
          <a:p>
            <a:pPr algn="just" marL="863599" indent="-431800" lvl="1">
              <a:lnSpc>
                <a:spcPts val="5999"/>
              </a:lnSpc>
              <a:buFont typeface="Arial"/>
              <a:buChar char="•"/>
            </a:pPr>
            <a:r>
              <a:rPr lang="en-US" sz="3999" spc="39">
                <a:solidFill>
                  <a:srgbClr val="F2F2F2"/>
                </a:solidFill>
                <a:latin typeface="Times New Roman Condensed"/>
                <a:ea typeface="Times New Roman Condensed"/>
                <a:cs typeface="Times New Roman Condensed"/>
                <a:sym typeface="Times New Roman Condensed"/>
              </a:rPr>
              <a:t>Score System: Get points for each good stack, shown on screen.</a:t>
            </a:r>
          </a:p>
          <a:p>
            <a:pPr algn="just" marL="863599" indent="-431800" lvl="1">
              <a:lnSpc>
                <a:spcPts val="5999"/>
              </a:lnSpc>
              <a:buFont typeface="Arial"/>
              <a:buChar char="•"/>
            </a:pPr>
            <a:r>
              <a:rPr lang="en-US" sz="3999" spc="39">
                <a:solidFill>
                  <a:srgbClr val="F2F2F2"/>
                </a:solidFill>
                <a:latin typeface="Times New Roman Condensed"/>
                <a:ea typeface="Times New Roman Condensed"/>
                <a:cs typeface="Times New Roman Condensed"/>
                <a:sym typeface="Times New Roman Condensed"/>
              </a:rPr>
              <a:t>Game Over Logic: Game ends if blocks don’t line up well.</a:t>
            </a:r>
          </a:p>
          <a:p>
            <a:pPr algn="just" marL="863599" indent="-431800" lvl="1">
              <a:lnSpc>
                <a:spcPts val="5999"/>
              </a:lnSpc>
              <a:buFont typeface="Arial"/>
              <a:buChar char="•"/>
            </a:pPr>
            <a:r>
              <a:rPr lang="en-US" sz="3999" spc="39">
                <a:solidFill>
                  <a:srgbClr val="F2F2F2"/>
                </a:solidFill>
                <a:latin typeface="Times New Roman Condensed"/>
                <a:ea typeface="Times New Roman Condensed"/>
                <a:cs typeface="Times New Roman Condensed"/>
                <a:sym typeface="Times New Roman Condensed"/>
              </a:rPr>
              <a:t>Auto Restart: Game starts again after it ends—no need to click.</a:t>
            </a:r>
          </a:p>
          <a:p>
            <a:pPr algn="just" marL="863599" indent="-431800" lvl="1">
              <a:lnSpc>
                <a:spcPts val="5999"/>
              </a:lnSpc>
              <a:buFont typeface="Arial"/>
              <a:buChar char="•"/>
            </a:pPr>
            <a:r>
              <a:rPr lang="en-US" sz="3999" spc="39">
                <a:solidFill>
                  <a:srgbClr val="F2F2F2"/>
                </a:solidFill>
                <a:latin typeface="Times New Roman Condensed"/>
                <a:ea typeface="Times New Roman Condensed"/>
                <a:cs typeface="Times New Roman Condensed"/>
                <a:sym typeface="Times New Roman Condensed"/>
              </a:rPr>
              <a:t>Organized Code: Uses OOP with a Block class for clean structure.</a:t>
            </a:r>
          </a:p>
          <a:p>
            <a:pPr algn="just" marL="863599" indent="-431800" lvl="1">
              <a:lnSpc>
                <a:spcPts val="5999"/>
              </a:lnSpc>
              <a:buFont typeface="Arial"/>
              <a:buChar char="•"/>
            </a:pPr>
            <a:r>
              <a:rPr lang="en-US" sz="3999" spc="39">
                <a:solidFill>
                  <a:srgbClr val="F2F2F2"/>
                </a:solidFill>
                <a:latin typeface="Times New Roman Condensed"/>
                <a:ea typeface="Times New Roman Condensed"/>
                <a:cs typeface="Times New Roman Condensed"/>
                <a:sym typeface="Times New Roman Condensed"/>
              </a:rPr>
              <a:t>Great for Learning: Teaches Pygame basics like loops, input, and drawing.</a:t>
            </a:r>
          </a:p>
          <a:p>
            <a:pPr algn="just">
              <a:lnSpc>
                <a:spcPts val="59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Freeform 2" id="2"/>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420775" y="2484089"/>
            <a:ext cx="16461938" cy="6143625"/>
          </a:xfrm>
          <a:prstGeom prst="rect">
            <a:avLst/>
          </a:prstGeom>
        </p:spPr>
        <p:txBody>
          <a:bodyPr anchor="t" rtlCol="false" tIns="0" lIns="0" bIns="0" rIns="0">
            <a:spAutoFit/>
          </a:bodyPr>
          <a:lstStyle/>
          <a:p>
            <a:pPr algn="ctr">
              <a:lnSpc>
                <a:spcPts val="5399"/>
              </a:lnSpc>
            </a:pPr>
          </a:p>
          <a:p>
            <a:pPr algn="ctr" marL="863599" indent="-431800" lvl="1">
              <a:lnSpc>
                <a:spcPts val="5399"/>
              </a:lnSpc>
              <a:buFont typeface="Arial"/>
              <a:buChar char="•"/>
            </a:pPr>
            <a:r>
              <a:rPr lang="en-US" b="true" sz="3999" spc="39">
                <a:solidFill>
                  <a:srgbClr val="FFFFFF"/>
                </a:solidFill>
                <a:latin typeface="Times New Roman Condensed Bold"/>
                <a:ea typeface="Times New Roman Condensed Bold"/>
                <a:cs typeface="Times New Roman Condensed Bold"/>
                <a:sym typeface="Times New Roman Condensed Bold"/>
              </a:rPr>
              <a:t>This project is a beginner-friendly 2D game, ideal for learning the basics of Pygame and game development.</a:t>
            </a:r>
          </a:p>
          <a:p>
            <a:pPr algn="ctr" marL="863599" indent="-431800" lvl="1">
              <a:lnSpc>
                <a:spcPts val="5399"/>
              </a:lnSpc>
              <a:buFont typeface="Arial"/>
              <a:buChar char="•"/>
            </a:pPr>
            <a:r>
              <a:rPr lang="en-US" b="true" sz="3999" spc="39">
                <a:solidFill>
                  <a:srgbClr val="FFFFFF"/>
                </a:solidFill>
                <a:latin typeface="Times New Roman Condensed Bold"/>
                <a:ea typeface="Times New Roman Condensed Bold"/>
                <a:cs typeface="Times New Roman Condensed Bold"/>
                <a:sym typeface="Times New Roman Condensed Bold"/>
              </a:rPr>
              <a:t>It’s easy to play using just one key (SPACE), making it accessible for everyone.</a:t>
            </a:r>
          </a:p>
          <a:p>
            <a:pPr algn="ctr" marL="863599" indent="-431800" lvl="1">
              <a:lnSpc>
                <a:spcPts val="5399"/>
              </a:lnSpc>
              <a:buFont typeface="Arial"/>
              <a:buChar char="•"/>
            </a:pPr>
            <a:r>
              <a:rPr lang="en-US" b="true" sz="3999" spc="39">
                <a:solidFill>
                  <a:srgbClr val="FFFFFF"/>
                </a:solidFill>
                <a:latin typeface="Times New Roman Condensed Bold"/>
                <a:ea typeface="Times New Roman Condensed Bold"/>
                <a:cs typeface="Times New Roman Condensed Bold"/>
                <a:sym typeface="Times New Roman Condensed Bold"/>
              </a:rPr>
              <a:t>The game helps build a strong foundation for creating more advanced games in the future.</a:t>
            </a:r>
          </a:p>
          <a:p>
            <a:pPr algn="ctr" marL="863599" indent="-431800" lvl="1">
              <a:lnSpc>
                <a:spcPts val="5399"/>
              </a:lnSpc>
              <a:buFont typeface="Arial"/>
              <a:buChar char="•"/>
            </a:pPr>
            <a:r>
              <a:rPr lang="en-US" b="true" sz="3999" spc="39">
                <a:solidFill>
                  <a:srgbClr val="FFFFFF"/>
                </a:solidFill>
                <a:latin typeface="Times New Roman Condensed Bold"/>
                <a:ea typeface="Times New Roman Condensed Bold"/>
                <a:cs typeface="Times New Roman Condensed Bold"/>
                <a:sym typeface="Times New Roman Condensed Bold"/>
              </a:rPr>
              <a:t>It can be expanded with extra features like high score tracking, power-ups, background music, and different difficulty levels.</a:t>
            </a:r>
          </a:p>
          <a:p>
            <a:pPr algn="ctr">
              <a:lnSpc>
                <a:spcPts val="5399"/>
              </a:lnSpc>
            </a:pPr>
          </a:p>
        </p:txBody>
      </p:sp>
      <p:sp>
        <p:nvSpPr>
          <p:cNvPr name="TextBox 5" id="5"/>
          <p:cNvSpPr txBox="true"/>
          <p:nvPr/>
        </p:nvSpPr>
        <p:spPr>
          <a:xfrm rot="0">
            <a:off x="1959666" y="866775"/>
            <a:ext cx="7669649" cy="1381125"/>
          </a:xfrm>
          <a:prstGeom prst="rect">
            <a:avLst/>
          </a:prstGeom>
        </p:spPr>
        <p:txBody>
          <a:bodyPr anchor="t" rtlCol="false" tIns="0" lIns="0" bIns="0" rIns="0">
            <a:spAutoFit/>
          </a:bodyPr>
          <a:lstStyle/>
          <a:p>
            <a:pPr algn="ctr">
              <a:lnSpc>
                <a:spcPts val="9600"/>
              </a:lnSpc>
              <a:spcBef>
                <a:spcPct val="0"/>
              </a:spcBef>
            </a:pPr>
            <a:r>
              <a:rPr lang="en-US" b="true" sz="8000" spc="80">
                <a:solidFill>
                  <a:srgbClr val="CAA7D9"/>
                </a:solidFill>
                <a:latin typeface="Times New Roman Condensed Bold"/>
                <a:ea typeface="Times New Roman Condensed Bold"/>
                <a:cs typeface="Times New Roman Condensed Bold"/>
                <a:sym typeface="Times New Roman Condensed Bold"/>
              </a:rPr>
              <a:t>Scope of the Project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TextBox 2" id="2"/>
          <p:cNvSpPr txBox="true"/>
          <p:nvPr/>
        </p:nvSpPr>
        <p:spPr>
          <a:xfrm rot="0">
            <a:off x="2304617" y="866775"/>
            <a:ext cx="13678766" cy="1381125"/>
          </a:xfrm>
          <a:prstGeom prst="rect">
            <a:avLst/>
          </a:prstGeom>
        </p:spPr>
        <p:txBody>
          <a:bodyPr anchor="t" rtlCol="false" tIns="0" lIns="0" bIns="0" rIns="0">
            <a:spAutoFit/>
          </a:bodyPr>
          <a:lstStyle/>
          <a:p>
            <a:pPr algn="ctr">
              <a:lnSpc>
                <a:spcPts val="9600"/>
              </a:lnSpc>
            </a:pPr>
            <a:r>
              <a:rPr lang="en-US" sz="8000" spc="240">
                <a:solidFill>
                  <a:srgbClr val="CAA7D9"/>
                </a:solidFill>
                <a:latin typeface="Times New Roman Condensed"/>
                <a:ea typeface="Times New Roman Condensed"/>
                <a:cs typeface="Times New Roman Condensed"/>
                <a:sym typeface="Times New Roman Condensed"/>
              </a:rPr>
              <a:t>DESIGN HIGHLIGHTS</a:t>
            </a:r>
          </a:p>
        </p:txBody>
      </p:sp>
      <p:sp>
        <p:nvSpPr>
          <p:cNvPr name="Freeform 3" id="3"/>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17507" y="3492633"/>
            <a:ext cx="16856568" cy="3524250"/>
          </a:xfrm>
          <a:prstGeom prst="rect">
            <a:avLst/>
          </a:prstGeom>
        </p:spPr>
        <p:txBody>
          <a:bodyPr anchor="t" rtlCol="false" tIns="0" lIns="0" bIns="0" rIns="0">
            <a:spAutoFit/>
          </a:bodyPr>
          <a:lstStyle/>
          <a:p>
            <a:pPr algn="ctr">
              <a:lnSpc>
                <a:spcPts val="5400"/>
              </a:lnSpc>
            </a:pPr>
            <a:r>
              <a:rPr lang="en-US" b="true" sz="4500" spc="44">
                <a:solidFill>
                  <a:srgbClr val="FFFFFF"/>
                </a:solidFill>
                <a:latin typeface="Times New Roman Condensed Bold"/>
                <a:ea typeface="Times New Roman Condensed Bold"/>
                <a:cs typeface="Times New Roman Condensed Bold"/>
                <a:sym typeface="Times New Roman Condensed Bold"/>
              </a:rPr>
              <a:t>• Follows Object-Oriented Programming for better structure </a:t>
            </a:r>
          </a:p>
          <a:p>
            <a:pPr algn="ctr">
              <a:lnSpc>
                <a:spcPts val="5400"/>
              </a:lnSpc>
            </a:pPr>
            <a:r>
              <a:rPr lang="en-US" b="true" sz="4500" spc="44">
                <a:solidFill>
                  <a:srgbClr val="FFFFFF"/>
                </a:solidFill>
                <a:latin typeface="Times New Roman Condensed Bold"/>
                <a:ea typeface="Times New Roman Condensed Bold"/>
                <a:cs typeface="Times New Roman Condensed Bold"/>
                <a:sym typeface="Times New Roman Condensed Bold"/>
              </a:rPr>
              <a:t>• Uses a single class (Block) for handling game objects</a:t>
            </a:r>
          </a:p>
          <a:p>
            <a:pPr algn="ctr">
              <a:lnSpc>
                <a:spcPts val="5400"/>
              </a:lnSpc>
            </a:pPr>
            <a:r>
              <a:rPr lang="en-US" b="true" sz="4500" spc="44">
                <a:solidFill>
                  <a:srgbClr val="FFFFFF"/>
                </a:solidFill>
                <a:latin typeface="Times New Roman Condensed Bold"/>
                <a:ea typeface="Times New Roman Condensed Bold"/>
                <a:cs typeface="Times New Roman Condensed Bold"/>
                <a:sym typeface="Times New Roman Condensed Bold"/>
              </a:rPr>
              <a:t> • Separates logic (movement, stacking) from display (drawing blocks)</a:t>
            </a:r>
          </a:p>
          <a:p>
            <a:pPr algn="ctr">
              <a:lnSpc>
                <a:spcPts val="5400"/>
              </a:lnSpc>
              <a:spcBef>
                <a:spcPct val="0"/>
              </a:spcBef>
            </a:pPr>
            <a:r>
              <a:rPr lang="en-US" b="true" sz="4500" spc="44">
                <a:solidFill>
                  <a:srgbClr val="FFFFFF"/>
                </a:solidFill>
                <a:latin typeface="Times New Roman Condensed Bold"/>
                <a:ea typeface="Times New Roman Condensed Bold"/>
                <a:cs typeface="Times New Roman Condensed Bold"/>
                <a:sym typeface="Times New Roman Condensed Bold"/>
              </a:rPr>
              <a:t> • Easily scalable — new features like sound, animations, or levels can be added later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TextBox 2" id="2"/>
          <p:cNvSpPr txBox="true"/>
          <p:nvPr/>
        </p:nvSpPr>
        <p:spPr>
          <a:xfrm rot="0">
            <a:off x="2304617" y="866775"/>
            <a:ext cx="13678766" cy="1381125"/>
          </a:xfrm>
          <a:prstGeom prst="rect">
            <a:avLst/>
          </a:prstGeom>
        </p:spPr>
        <p:txBody>
          <a:bodyPr anchor="t" rtlCol="false" tIns="0" lIns="0" bIns="0" rIns="0">
            <a:spAutoFit/>
          </a:bodyPr>
          <a:lstStyle/>
          <a:p>
            <a:pPr algn="ctr">
              <a:lnSpc>
                <a:spcPts val="9600"/>
              </a:lnSpc>
            </a:pPr>
            <a:r>
              <a:rPr lang="en-US" sz="8000" spc="240">
                <a:solidFill>
                  <a:srgbClr val="CAA7D9"/>
                </a:solidFill>
                <a:latin typeface="Times New Roman Condensed"/>
                <a:ea typeface="Times New Roman Condensed"/>
                <a:cs typeface="Times New Roman Condensed"/>
                <a:sym typeface="Times New Roman Condensed"/>
              </a:rPr>
              <a:t> WHAT YOU WILL LEARN </a:t>
            </a:r>
          </a:p>
        </p:txBody>
      </p:sp>
      <p:sp>
        <p:nvSpPr>
          <p:cNvPr name="Freeform 3" id="3"/>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85865" y="2749310"/>
            <a:ext cx="13366030" cy="6312416"/>
          </a:xfrm>
          <a:prstGeom prst="rect">
            <a:avLst/>
          </a:prstGeom>
        </p:spPr>
        <p:txBody>
          <a:bodyPr anchor="t" rtlCol="false" tIns="0" lIns="0" bIns="0" rIns="0">
            <a:spAutoFit/>
          </a:bodyPr>
          <a:lstStyle/>
          <a:p>
            <a:pPr algn="l">
              <a:lnSpc>
                <a:spcPts val="6188"/>
              </a:lnSpc>
            </a:pPr>
            <a:r>
              <a:rPr lang="en-US" sz="4452" spc="44" b="true">
                <a:solidFill>
                  <a:srgbClr val="FFFFFF"/>
                </a:solidFill>
                <a:latin typeface="Times New Roman Condensed Bold"/>
                <a:ea typeface="Times New Roman Condensed Bold"/>
                <a:cs typeface="Times New Roman Condensed Bold"/>
                <a:sym typeface="Times New Roman Condensed Bold"/>
              </a:rPr>
              <a:t>• How to make a simple game with Python </a:t>
            </a:r>
          </a:p>
          <a:p>
            <a:pPr algn="l">
              <a:lnSpc>
                <a:spcPts val="6188"/>
              </a:lnSpc>
            </a:pPr>
            <a:r>
              <a:rPr lang="en-US" sz="4452" spc="44" b="true">
                <a:solidFill>
                  <a:srgbClr val="FFFFFF"/>
                </a:solidFill>
                <a:latin typeface="Times New Roman Condensed Bold"/>
                <a:ea typeface="Times New Roman Condensed Bold"/>
                <a:cs typeface="Times New Roman Condensed Bold"/>
                <a:sym typeface="Times New Roman Condensed Bold"/>
              </a:rPr>
              <a:t>• How to move and drop blocks </a:t>
            </a:r>
          </a:p>
          <a:p>
            <a:pPr algn="l">
              <a:lnSpc>
                <a:spcPts val="6188"/>
              </a:lnSpc>
            </a:pPr>
            <a:r>
              <a:rPr lang="en-US" sz="4452" spc="44" b="true">
                <a:solidFill>
                  <a:srgbClr val="FFFFFF"/>
                </a:solidFill>
                <a:latin typeface="Times New Roman Condensed Bold"/>
                <a:ea typeface="Times New Roman Condensed Bold"/>
                <a:cs typeface="Times New Roman Condensed Bold"/>
                <a:sym typeface="Times New Roman Condensed Bold"/>
              </a:rPr>
              <a:t>• How to take keyboard input (SPACE key) </a:t>
            </a:r>
          </a:p>
          <a:p>
            <a:pPr algn="l">
              <a:lnSpc>
                <a:spcPts val="6188"/>
              </a:lnSpc>
            </a:pPr>
            <a:r>
              <a:rPr lang="en-US" sz="4452" spc="44" b="true">
                <a:solidFill>
                  <a:srgbClr val="FFFFFF"/>
                </a:solidFill>
                <a:latin typeface="Times New Roman Condensed Bold"/>
                <a:ea typeface="Times New Roman Condensed Bold"/>
                <a:cs typeface="Times New Roman Condensed Bold"/>
                <a:sym typeface="Times New Roman Condensed Bold"/>
              </a:rPr>
              <a:t>• How to show score on the screen </a:t>
            </a:r>
          </a:p>
          <a:p>
            <a:pPr algn="l">
              <a:lnSpc>
                <a:spcPts val="6188"/>
              </a:lnSpc>
            </a:pPr>
            <a:r>
              <a:rPr lang="en-US" sz="4452" spc="44" b="true">
                <a:solidFill>
                  <a:srgbClr val="FFFFFF"/>
                </a:solidFill>
                <a:latin typeface="Times New Roman Condensed Bold"/>
                <a:ea typeface="Times New Roman Condensed Bold"/>
                <a:cs typeface="Times New Roman Condensed Bold"/>
                <a:sym typeface="Times New Roman Condensed Bold"/>
              </a:rPr>
              <a:t>• How to end the game when rules are broken </a:t>
            </a:r>
          </a:p>
          <a:p>
            <a:pPr algn="l">
              <a:lnSpc>
                <a:spcPts val="6188"/>
              </a:lnSpc>
            </a:pPr>
            <a:r>
              <a:rPr lang="en-US" sz="4452" spc="44" b="true">
                <a:solidFill>
                  <a:srgbClr val="FFFFFF"/>
                </a:solidFill>
                <a:latin typeface="Times New Roman Condensed Bold"/>
                <a:ea typeface="Times New Roman Condensed Bold"/>
                <a:cs typeface="Times New Roman Condensed Bold"/>
                <a:sym typeface="Times New Roman Condensed Bold"/>
              </a:rPr>
              <a:t>• How to restart the game automatically</a:t>
            </a:r>
          </a:p>
          <a:p>
            <a:pPr algn="l">
              <a:lnSpc>
                <a:spcPts val="6188"/>
              </a:lnSpc>
            </a:pPr>
            <a:r>
              <a:rPr lang="en-US" sz="4452" spc="44" b="true">
                <a:solidFill>
                  <a:srgbClr val="FFFFFF"/>
                </a:solidFill>
                <a:latin typeface="Times New Roman Condensed Bold"/>
                <a:ea typeface="Times New Roman Condensed Bold"/>
                <a:cs typeface="Times New Roman Condensed Bold"/>
                <a:sym typeface="Times New Roman Condensed Bold"/>
              </a:rPr>
              <a:t> • How to use colors and animations </a:t>
            </a:r>
          </a:p>
          <a:p>
            <a:pPr algn="l">
              <a:lnSpc>
                <a:spcPts val="6188"/>
              </a:lnSpc>
            </a:pPr>
            <a:r>
              <a:rPr lang="en-US" sz="4452" spc="44" b="true">
                <a:solidFill>
                  <a:srgbClr val="FFFFFF"/>
                </a:solidFill>
                <a:latin typeface="Times New Roman Condensed Bold"/>
                <a:ea typeface="Times New Roman Condensed Bold"/>
                <a:cs typeface="Times New Roman Condensed Bold"/>
                <a:sym typeface="Times New Roman Condensed Bold"/>
              </a:rPr>
              <a:t>• How to write clean code using classes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D1F23"/>
        </a:solidFill>
      </p:bgPr>
    </p:bg>
    <p:spTree>
      <p:nvGrpSpPr>
        <p:cNvPr id="1" name=""/>
        <p:cNvGrpSpPr/>
        <p:nvPr/>
      </p:nvGrpSpPr>
      <p:grpSpPr>
        <a:xfrm>
          <a:off x="0" y="0"/>
          <a:ext cx="0" cy="0"/>
          <a:chOff x="0" y="0"/>
          <a:chExt cx="0" cy="0"/>
        </a:xfrm>
      </p:grpSpPr>
      <p:sp>
        <p:nvSpPr>
          <p:cNvPr name="TextBox 2" id="2"/>
          <p:cNvSpPr txBox="true"/>
          <p:nvPr/>
        </p:nvSpPr>
        <p:spPr>
          <a:xfrm rot="0">
            <a:off x="562525" y="393098"/>
            <a:ext cx="13678766" cy="1209675"/>
          </a:xfrm>
          <a:prstGeom prst="rect">
            <a:avLst/>
          </a:prstGeom>
        </p:spPr>
        <p:txBody>
          <a:bodyPr anchor="t" rtlCol="false" tIns="0" lIns="0" bIns="0" rIns="0">
            <a:spAutoFit/>
          </a:bodyPr>
          <a:lstStyle/>
          <a:p>
            <a:pPr algn="ctr">
              <a:lnSpc>
                <a:spcPts val="8400"/>
              </a:lnSpc>
            </a:pPr>
            <a:r>
              <a:rPr lang="en-US" sz="7000" spc="210">
                <a:solidFill>
                  <a:srgbClr val="CAA7D9"/>
                </a:solidFill>
                <a:latin typeface="Times New Roman Condensed"/>
                <a:ea typeface="Times New Roman Condensed"/>
                <a:cs typeface="Times New Roman Condensed"/>
                <a:sym typeface="Times New Roman Condensed"/>
              </a:rPr>
              <a:t>MODULES USED IN THE PROJECT </a:t>
            </a:r>
          </a:p>
        </p:txBody>
      </p:sp>
      <p:sp>
        <p:nvSpPr>
          <p:cNvPr name="Freeform 3" id="3"/>
          <p:cNvSpPr/>
          <p:nvPr/>
        </p:nvSpPr>
        <p:spPr>
          <a:xfrm flipH="false" flipV="false" rot="720000">
            <a:off x="15248419" y="-1160028"/>
            <a:ext cx="4064490" cy="3392001"/>
          </a:xfrm>
          <a:custGeom>
            <a:avLst/>
            <a:gdLst/>
            <a:ahLst/>
            <a:cxnLst/>
            <a:rect r="r" b="b" t="t" l="l"/>
            <a:pathLst>
              <a:path h="3392001" w="4064490">
                <a:moveTo>
                  <a:pt x="0" y="0"/>
                </a:moveTo>
                <a:lnTo>
                  <a:pt x="4064490" y="0"/>
                </a:lnTo>
                <a:lnTo>
                  <a:pt x="4064490" y="3392002"/>
                </a:lnTo>
                <a:lnTo>
                  <a:pt x="0" y="339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390810" y="7490339"/>
            <a:ext cx="3623169" cy="3759893"/>
          </a:xfrm>
          <a:custGeom>
            <a:avLst/>
            <a:gdLst/>
            <a:ahLst/>
            <a:cxnLst/>
            <a:rect r="r" b="b" t="t" l="l"/>
            <a:pathLst>
              <a:path h="3759893" w="3623169">
                <a:moveTo>
                  <a:pt x="0" y="0"/>
                </a:moveTo>
                <a:lnTo>
                  <a:pt x="3623169" y="0"/>
                </a:lnTo>
                <a:lnTo>
                  <a:pt x="3623169" y="3759893"/>
                </a:lnTo>
                <a:lnTo>
                  <a:pt x="0" y="3759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22089" y="1941164"/>
            <a:ext cx="1536144"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C5F4A4"/>
                </a:solidFill>
                <a:latin typeface="Times New Roman Condensed Bold"/>
                <a:ea typeface="Times New Roman Condensed Bold"/>
                <a:cs typeface="Times New Roman Condensed Bold"/>
                <a:sym typeface="Times New Roman Condensed Bold"/>
              </a:rPr>
              <a:t>pygame </a:t>
            </a:r>
          </a:p>
        </p:txBody>
      </p:sp>
      <p:sp>
        <p:nvSpPr>
          <p:cNvPr name="TextBox 6" id="6"/>
          <p:cNvSpPr txBox="true"/>
          <p:nvPr/>
        </p:nvSpPr>
        <p:spPr>
          <a:xfrm rot="0">
            <a:off x="1898991" y="2960339"/>
            <a:ext cx="1545312"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C5F4A4"/>
                </a:solidFill>
                <a:latin typeface="Times New Roman Condensed Bold"/>
                <a:ea typeface="Times New Roman Condensed Bold"/>
                <a:cs typeface="Times New Roman Condensed Bold"/>
                <a:sym typeface="Times New Roman Condensed Bold"/>
              </a:rPr>
              <a:t>random </a:t>
            </a:r>
          </a:p>
        </p:txBody>
      </p:sp>
      <p:sp>
        <p:nvSpPr>
          <p:cNvPr name="TextBox 7" id="7"/>
          <p:cNvSpPr txBox="true"/>
          <p:nvPr/>
        </p:nvSpPr>
        <p:spPr>
          <a:xfrm rot="0">
            <a:off x="0" y="3952875"/>
            <a:ext cx="18288000" cy="1190625"/>
          </a:xfrm>
          <a:prstGeom prst="rect">
            <a:avLst/>
          </a:prstGeom>
        </p:spPr>
        <p:txBody>
          <a:bodyPr anchor="t" rtlCol="false" tIns="0" lIns="0" bIns="0" rIns="0">
            <a:spAutoFit/>
          </a:bodyPr>
          <a:lstStyle/>
          <a:p>
            <a:pPr algn="just">
              <a:lnSpc>
                <a:spcPts val="8399"/>
              </a:lnSpc>
              <a:spcBef>
                <a:spcPct val="0"/>
              </a:spcBef>
            </a:pPr>
            <a:r>
              <a:rPr lang="en-US" sz="6999" spc="69">
                <a:solidFill>
                  <a:srgbClr val="CAA7D9"/>
                </a:solidFill>
                <a:latin typeface="Times New Roman Condensed"/>
                <a:ea typeface="Times New Roman Condensed"/>
                <a:cs typeface="Times New Roman Condensed"/>
                <a:sym typeface="Times New Roman Condensed"/>
              </a:rPr>
              <a:t>     Function Notes – Color Stack Challenge </a:t>
            </a:r>
          </a:p>
        </p:txBody>
      </p:sp>
      <p:sp>
        <p:nvSpPr>
          <p:cNvPr name="TextBox 8" id="8"/>
          <p:cNvSpPr txBox="true"/>
          <p:nvPr/>
        </p:nvSpPr>
        <p:spPr>
          <a:xfrm rot="0">
            <a:off x="2049553" y="5221420"/>
            <a:ext cx="2502337"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game_loop() </a:t>
            </a:r>
          </a:p>
        </p:txBody>
      </p:sp>
      <p:sp>
        <p:nvSpPr>
          <p:cNvPr name="TextBox 9" id="9"/>
          <p:cNvSpPr txBox="true"/>
          <p:nvPr/>
        </p:nvSpPr>
        <p:spPr>
          <a:xfrm rot="0">
            <a:off x="1028700" y="6240595"/>
            <a:ext cx="7781101"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Block.__init__(self, x, y, color) </a:t>
            </a:r>
          </a:p>
        </p:txBody>
      </p:sp>
      <p:sp>
        <p:nvSpPr>
          <p:cNvPr name="TextBox 10" id="10"/>
          <p:cNvSpPr txBox="true"/>
          <p:nvPr/>
        </p:nvSpPr>
        <p:spPr>
          <a:xfrm rot="0">
            <a:off x="1898991" y="7288345"/>
            <a:ext cx="7781101" cy="676275"/>
          </a:xfrm>
          <a:prstGeom prst="rect">
            <a:avLst/>
          </a:prstGeom>
        </p:spPr>
        <p:txBody>
          <a:bodyPr anchor="t" rtlCol="false" tIns="0" lIns="0" bIns="0" rIns="0">
            <a:spAutoFit/>
          </a:bodyPr>
          <a:lstStyle/>
          <a:p>
            <a:pPr algn="l">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Block.move(self) </a:t>
            </a:r>
          </a:p>
        </p:txBody>
      </p:sp>
      <p:sp>
        <p:nvSpPr>
          <p:cNvPr name="TextBox 11" id="11"/>
          <p:cNvSpPr txBox="true"/>
          <p:nvPr/>
        </p:nvSpPr>
        <p:spPr>
          <a:xfrm rot="0">
            <a:off x="1830233" y="8336095"/>
            <a:ext cx="3228142" cy="676275"/>
          </a:xfrm>
          <a:prstGeom prst="rect">
            <a:avLst/>
          </a:prstGeom>
        </p:spPr>
        <p:txBody>
          <a:bodyPr anchor="t" rtlCol="false" tIns="0" lIns="0" bIns="0" rIns="0">
            <a:spAutoFit/>
          </a:bodyPr>
          <a:lstStyle/>
          <a:p>
            <a:pPr algn="ctr">
              <a:lnSpc>
                <a:spcPts val="4799"/>
              </a:lnSpc>
              <a:spcBef>
                <a:spcPct val="0"/>
              </a:spcBef>
            </a:pPr>
            <a:r>
              <a:rPr lang="en-US" b="true" sz="3999" spc="39">
                <a:solidFill>
                  <a:srgbClr val="FFFFFF"/>
                </a:solidFill>
                <a:latin typeface="Times New Roman Condensed Bold"/>
                <a:ea typeface="Times New Roman Condensed Bold"/>
                <a:cs typeface="Times New Roman Condensed Bold"/>
                <a:sym typeface="Times New Roman Condensed Bold"/>
              </a:rPr>
              <a:t>Block.draw(self)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DAGlpR4uiz0</dc:identifier>
  <dcterms:modified xsi:type="dcterms:W3CDTF">2011-08-01T06:04:30Z</dcterms:modified>
  <cp:revision>1</cp:revision>
  <dc:title>Black Purple Green Creative Meet Our Team Presentation</dc:title>
</cp:coreProperties>
</file>